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2" r:id="rId3"/>
    <p:sldId id="277" r:id="rId4"/>
    <p:sldId id="264" r:id="rId5"/>
    <p:sldId id="276" r:id="rId6"/>
    <p:sldId id="265" r:id="rId7"/>
    <p:sldId id="267" r:id="rId8"/>
    <p:sldId id="275" r:id="rId9"/>
    <p:sldId id="278" r:id="rId10"/>
    <p:sldId id="279" r:id="rId11"/>
    <p:sldId id="258" r:id="rId1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3300"/>
    <a:srgbClr val="CC66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F6327674-FF29-432C-AA25-6BEC226B9E00}" type="datetimeFigureOut">
              <a:rPr lang="it-IT"/>
              <a:pPr>
                <a:defRPr/>
              </a:pPr>
              <a:t>13/06/2013</a:t>
            </a:fld>
            <a:endParaRPr lang="it-IT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1EC7724E-DD18-419E-AC48-3B3446709A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292A-41C9-42F9-BF42-44A24722F648}" type="datetime1">
              <a:rPr lang="it-IT"/>
              <a:pPr>
                <a:defRPr/>
              </a:pPr>
              <a:t>13/06/2013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June 13-14, 2013 ISI Project Paris Final SeminarPARIS December 6-7 2011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5313D-E04B-4FA8-B8AD-95D2445E6D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6489D-5858-4E94-8845-A91C8324819F}" type="datetime1">
              <a:rPr lang="it-IT"/>
              <a:pPr>
                <a:defRPr/>
              </a:pPr>
              <a:t>13/06/2013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June 13-14, 2013 ISI Project Paris Final SeminarPARIS December 6-7 2011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8EB15-9569-41A0-8E68-EBE42EFBC9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979F7-D409-440C-AB57-6EB5CD95E788}" type="datetime1">
              <a:rPr lang="it-IT"/>
              <a:pPr>
                <a:defRPr/>
              </a:pPr>
              <a:t>13/06/2013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June 13-14, 2013 ISI Project Paris Final SeminarPARIS December 6-7 2011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727C-8F4B-4651-819C-76EE7F359B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AD260-5C8D-4807-884C-7E922C211969}" type="datetime1">
              <a:rPr lang="it-IT"/>
              <a:pPr>
                <a:defRPr/>
              </a:pPr>
              <a:t>13/06/2013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June 13-14, 2013 ISI Project Paris Final SeminarPARIS December 6-7 2011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52A2F-F8EE-4362-873C-C5328F7477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91D5C-FC6B-429B-9612-4C8B073B21B7}" type="datetime1">
              <a:rPr lang="it-IT"/>
              <a:pPr>
                <a:defRPr/>
              </a:pPr>
              <a:t>13/06/2013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June 13-14, 2013 ISI Project Paris Final SeminarPARIS December 6-7 2011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109FF-65C0-4526-B3C1-DCBC11ADEF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D47DA-439E-4AAF-BB93-ED5213FDA9F8}" type="datetime1">
              <a:rPr lang="it-IT"/>
              <a:pPr>
                <a:defRPr/>
              </a:pPr>
              <a:t>13/06/2013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June 13-14, 2013 ISI Project Paris Final SeminarPARIS December 6-7 2011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BA82C-B9D7-46C7-B612-B38932548D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2BF93-7FD4-4354-9E2F-548F5C8BADB7}" type="datetime1">
              <a:rPr lang="it-IT"/>
              <a:pPr>
                <a:defRPr/>
              </a:pPr>
              <a:t>13/06/2013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June 13-14, 2013 ISI Project Paris Final SeminarPARIS December 6-7 2011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4517-66E3-4F0D-896D-8E3B5A7347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996B-ADA3-4360-B718-431DC4D10CA4}" type="datetime1">
              <a:rPr lang="it-IT"/>
              <a:pPr>
                <a:defRPr/>
              </a:pPr>
              <a:t>13/06/2013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June 13-14, 2013 ISI Project Paris Final SeminarPARIS December 6-7 2011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DE5C3-D526-4AB5-8C50-9FA1DC6A22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90BE7-17BC-494B-9898-6005E5930683}" type="datetime1">
              <a:rPr lang="it-IT"/>
              <a:pPr>
                <a:defRPr/>
              </a:pPr>
              <a:t>13/06/2013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June 13-14, 2013 ISI Project Paris Final SeminarPARIS December 6-7 2011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B92CD-61AA-431D-A959-F781679615C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7326B-DF12-4107-8DF0-064BC1D90FB2}" type="datetime1">
              <a:rPr lang="it-IT"/>
              <a:pPr>
                <a:defRPr/>
              </a:pPr>
              <a:t>13/06/2013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June 13-14, 2013 ISI Project Paris Final SeminarPARIS December 6-7 2011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C3EF6-7EA7-4753-B1A7-C933D0A799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EA458-0AE4-4740-A90D-F3BA940C11E9}" type="datetime1">
              <a:rPr lang="it-IT"/>
              <a:pPr>
                <a:defRPr/>
              </a:pPr>
              <a:t>13/06/2013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June 13-14, 2013 ISI Project Paris Final SeminarPARIS December 6-7 2011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F0B76-F837-49F1-84E2-B1A609C6BC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3B802E-B6E9-4905-AC7C-B183A549F6E5}" type="datetime1">
              <a:rPr lang="it-IT"/>
              <a:pPr>
                <a:defRPr/>
              </a:pPr>
              <a:t>13/06/2013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it-IT"/>
              <a:t>June 13-14, 2013 ISI Project Paris Final SeminarPARIS December 6-7 2011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626CCA-B0D0-4E68-85C3-CA8EECA354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grammallp.it/servizi%2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edit@cedit.org" TargetMode="External"/><Relationship Id="rId2" Type="http://schemas.openxmlformats.org/officeDocument/2006/relationships/hyperlink" Target="http://www.cedi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smtClean="0"/>
              <a:t>June 13-14, 2013 ISI Project Paris Final SeminarPARIS December 6-7 2011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1EE72-48DA-42FD-A15D-3D9EB0A56F9D}" type="slidenum">
              <a:rPr lang="it-IT"/>
              <a:pPr>
                <a:defRPr/>
              </a:pPr>
              <a:t>1</a:t>
            </a:fld>
            <a:endParaRPr lang="it-IT"/>
          </a:p>
        </p:txBody>
      </p:sp>
      <p:sp>
        <p:nvSpPr>
          <p:cNvPr id="14339" name="Titolo 1"/>
          <p:cNvSpPr>
            <a:spLocks noGrp="1"/>
          </p:cNvSpPr>
          <p:nvPr>
            <p:ph type="ctrTitle"/>
          </p:nvPr>
        </p:nvSpPr>
        <p:spPr>
          <a:xfrm>
            <a:off x="611188" y="620713"/>
            <a:ext cx="7772400" cy="1470025"/>
          </a:xfrm>
        </p:spPr>
        <p:txBody>
          <a:bodyPr/>
          <a:lstStyle/>
          <a:p>
            <a:pPr eaLnBrk="1" hangingPunct="1"/>
            <a:r>
              <a:rPr lang="it-IT" smtClean="0"/>
              <a:t>ISI – Improve Sense of Initiative</a:t>
            </a:r>
            <a:br>
              <a:rPr lang="it-IT" smtClean="0"/>
            </a:br>
            <a:r>
              <a:rPr lang="it-IT" smtClean="0"/>
              <a:t>Grundtvig Programme</a:t>
            </a:r>
          </a:p>
        </p:txBody>
      </p:sp>
      <p:sp>
        <p:nvSpPr>
          <p:cNvPr id="14340" name="Sottotitolo 2"/>
          <p:cNvSpPr>
            <a:spLocks noGrp="1"/>
          </p:cNvSpPr>
          <p:nvPr>
            <p:ph type="subTitle" idx="1"/>
          </p:nvPr>
        </p:nvSpPr>
        <p:spPr>
          <a:xfrm>
            <a:off x="1187450" y="2420938"/>
            <a:ext cx="6337300" cy="2520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>
                <a:solidFill>
                  <a:srgbClr val="898989"/>
                </a:solidFill>
                <a:latin typeface="Corbel" pitchFamily="34" charset="0"/>
              </a:rPr>
              <a:t>PARIS, June 13 and 14, 2013</a:t>
            </a:r>
          </a:p>
          <a:p>
            <a:pPr eaLnBrk="1" hangingPunct="1">
              <a:lnSpc>
                <a:spcPct val="90000"/>
              </a:lnSpc>
            </a:pPr>
            <a:endParaRPr lang="it-IT" smtClean="0">
              <a:solidFill>
                <a:srgbClr val="898989"/>
              </a:solidFill>
              <a:latin typeface="Corbe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mtClean="0">
                <a:solidFill>
                  <a:schemeClr val="tx1"/>
                </a:solidFill>
              </a:rPr>
              <a:t>Final Seminar</a:t>
            </a:r>
            <a:r>
              <a:rPr lang="it-IT" smtClean="0">
                <a:solidFill>
                  <a:srgbClr val="898989"/>
                </a:solidFill>
                <a:latin typeface="Corbel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mtClean="0">
                <a:solidFill>
                  <a:srgbClr val="898989"/>
                </a:solidFill>
                <a:latin typeface="Corbel" pitchFamily="34" charset="0"/>
              </a:rPr>
              <a:t>“Which results to be transferrable Which feasibility”</a:t>
            </a:r>
          </a:p>
          <a:p>
            <a:pPr eaLnBrk="1" hangingPunct="1">
              <a:lnSpc>
                <a:spcPct val="90000"/>
              </a:lnSpc>
            </a:pPr>
            <a:endParaRPr lang="it-IT" smtClean="0">
              <a:solidFill>
                <a:srgbClr val="898989"/>
              </a:solidFill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b="1" smtClean="0"/>
              <a:t>ISI Final Report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800" smtClean="0"/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en-US" sz="2000" b="1" smtClean="0"/>
              <a:t>entro il 30 settembre 2013 il Beneficiario dovra 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 smtClean="0"/>
              <a:t>a) documentare l’esperienza svolta e i materiali prodotti, utilizzando il sistema </a:t>
            </a:r>
            <a:r>
              <a:rPr lang="en-US" sz="1800" b="1" smtClean="0"/>
              <a:t>EST (European Shared Treasure)</a:t>
            </a:r>
            <a:r>
              <a:rPr lang="en-US" sz="1800" smtClean="0"/>
              <a:t>, disponibile sul sito dell’AN all’indirizzo http://www.programmallp.it/servizi /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 smtClean="0"/>
              <a:t>b) compilare on line e inviare in formato cartaceo il </a:t>
            </a:r>
            <a:r>
              <a:rPr lang="en-US" sz="1800" b="1" smtClean="0"/>
              <a:t>Rapporto Finale </a:t>
            </a:r>
            <a:r>
              <a:rPr lang="en-US" sz="1800" smtClean="0"/>
              <a:t>sull’esperienza realizzata. La compilazione del Rapporto Finale dovra essere fatta all’indirizzo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 smtClean="0"/>
              <a:t>	</a:t>
            </a:r>
            <a:r>
              <a:rPr lang="en-US" sz="1800" smtClean="0">
                <a:hlinkClick r:id="rId3"/>
              </a:rPr>
              <a:t>http://www.programmallp.it/servizi /</a:t>
            </a:r>
            <a:r>
              <a:rPr lang="en-US" sz="1800" smtClean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 smtClean="0"/>
              <a:t>utilizzando Login e Password gia comunicati con la lettera di autorizzazione.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 smtClean="0"/>
              <a:t>Dopo la compilazione on line si dovra inoltre provvedere a stampare il Rapporto e ad inviarlo in formato cartaceo, debitamente datato 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800" smtClean="0"/>
              <a:t>firmato in originale dal Rappresentante legale all’indirizzo indicato all’art. 15. Il Rapporto Finale rappresenta la richiesta del Beneficiario del pagamento del saldo finale spettante.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IT" sz="1800" smtClean="0"/>
          </a:p>
        </p:txBody>
      </p:sp>
      <p:pic>
        <p:nvPicPr>
          <p:cNvPr id="23554" name="Picture 4" descr="Logo ISI - estese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250825" y="333375"/>
            <a:ext cx="2901950" cy="1143000"/>
          </a:xfrm>
        </p:spPr>
      </p:pic>
      <p:pic>
        <p:nvPicPr>
          <p:cNvPr id="23555" name="Immagine 80" descr="CEDIT%20200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404813"/>
            <a:ext cx="757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smtClean="0"/>
              <a:t>June 13-14, 2013 ISI Project Paris Final SeminarPARIS December 6-7 2011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D17E3-19DE-494F-A091-A978244D657F}" type="slidenum">
              <a:rPr lang="it-IT"/>
              <a:pPr>
                <a:defRPr/>
              </a:pPr>
              <a:t>11</a:t>
            </a:fld>
            <a:endParaRPr lang="it-IT"/>
          </a:p>
        </p:txBody>
      </p:sp>
      <p:sp>
        <p:nvSpPr>
          <p:cNvPr id="25603" name="Rectangle 2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it-IT" sz="2000" smtClean="0"/>
          </a:p>
          <a:p>
            <a:pPr algn="ctr" eaLnBrk="1" hangingPunct="1">
              <a:buFont typeface="Arial" charset="0"/>
              <a:buNone/>
            </a:pPr>
            <a:r>
              <a:rPr lang="it-IT" sz="2000" smtClean="0"/>
              <a:t>Thank you very much</a:t>
            </a:r>
          </a:p>
          <a:p>
            <a:pPr algn="ctr" eaLnBrk="1" hangingPunct="1">
              <a:buFont typeface="Arial" charset="0"/>
              <a:buNone/>
            </a:pPr>
            <a:r>
              <a:rPr lang="it-IT" sz="2000" smtClean="0"/>
              <a:t>for your attention</a:t>
            </a:r>
          </a:p>
          <a:p>
            <a:pPr algn="ctr" eaLnBrk="1" hangingPunct="1">
              <a:buFont typeface="Arial" charset="0"/>
              <a:buNone/>
            </a:pPr>
            <a:endParaRPr lang="it-IT" sz="2000" smtClean="0"/>
          </a:p>
          <a:p>
            <a:pPr algn="ctr" eaLnBrk="1" hangingPunct="1">
              <a:buFont typeface="Arial" charset="0"/>
              <a:buNone/>
            </a:pPr>
            <a:endParaRPr lang="it-IT" sz="2000" smtClean="0"/>
          </a:p>
          <a:p>
            <a:pPr algn="ctr" eaLnBrk="1" hangingPunct="1">
              <a:buFont typeface="Arial" charset="0"/>
              <a:buNone/>
            </a:pPr>
            <a:endParaRPr lang="it-IT" sz="2000" smtClean="0"/>
          </a:p>
          <a:p>
            <a:pPr algn="ctr" eaLnBrk="1" hangingPunct="1">
              <a:buFont typeface="Arial" charset="0"/>
              <a:buNone/>
            </a:pPr>
            <a:endParaRPr lang="it-IT" sz="2000" smtClean="0"/>
          </a:p>
          <a:p>
            <a:pPr algn="ctr" eaLnBrk="1" hangingPunct="1">
              <a:buFont typeface="Arial" charset="0"/>
              <a:buNone/>
            </a:pPr>
            <a:r>
              <a:rPr lang="it-IT" sz="1400" smtClean="0"/>
              <a:t>CEDIT Partner Coordinator</a:t>
            </a:r>
          </a:p>
          <a:p>
            <a:pPr algn="ctr" eaLnBrk="1" hangingPunct="1">
              <a:buFont typeface="Arial" charset="0"/>
              <a:buNone/>
            </a:pPr>
            <a:r>
              <a:rPr lang="it-IT" sz="1400" smtClean="0"/>
              <a:t>Via S. Caterina d’Alessandria, 12</a:t>
            </a:r>
          </a:p>
          <a:p>
            <a:pPr algn="ctr" eaLnBrk="1" hangingPunct="1">
              <a:buFont typeface="Arial" charset="0"/>
              <a:buNone/>
            </a:pPr>
            <a:r>
              <a:rPr lang="it-IT" sz="1400" smtClean="0"/>
              <a:t>50129 FIRENZE </a:t>
            </a:r>
          </a:p>
          <a:p>
            <a:pPr algn="ctr" eaLnBrk="1" hangingPunct="1">
              <a:buFont typeface="Arial" charset="0"/>
              <a:buNone/>
            </a:pPr>
            <a:r>
              <a:rPr lang="it-IT" sz="1400" smtClean="0"/>
              <a:t>Italy</a:t>
            </a:r>
          </a:p>
          <a:p>
            <a:pPr algn="ctr" eaLnBrk="1" hangingPunct="1">
              <a:buFont typeface="Arial" charset="0"/>
              <a:buNone/>
            </a:pPr>
            <a:r>
              <a:rPr lang="it-IT" sz="1400" smtClean="0">
                <a:hlinkClick r:id="rId2"/>
              </a:rPr>
              <a:t>www.cedit.org</a:t>
            </a:r>
            <a:endParaRPr lang="it-IT" sz="1400" smtClean="0"/>
          </a:p>
          <a:p>
            <a:pPr algn="ctr" eaLnBrk="1" hangingPunct="1">
              <a:buFont typeface="Arial" charset="0"/>
              <a:buNone/>
            </a:pPr>
            <a:r>
              <a:rPr lang="it-IT" sz="1400" smtClean="0">
                <a:hlinkClick r:id="rId3"/>
              </a:rPr>
              <a:t>cedit@cedit.org</a:t>
            </a:r>
            <a:endParaRPr lang="it-IT" sz="1400" smtClean="0"/>
          </a:p>
          <a:p>
            <a:pPr algn="ctr" eaLnBrk="1" hangingPunct="1">
              <a:buFont typeface="Arial" charset="0"/>
              <a:buNone/>
            </a:pPr>
            <a:r>
              <a:rPr lang="it-IT" sz="1400" smtClean="0"/>
              <a:t>cedit@confartigianato.ms.it</a:t>
            </a:r>
          </a:p>
          <a:p>
            <a:pPr algn="ctr" eaLnBrk="1" hangingPunct="1">
              <a:buFont typeface="Arial" charset="0"/>
              <a:buNone/>
            </a:pPr>
            <a:endParaRPr lang="it-IT" sz="1400" smtClean="0"/>
          </a:p>
        </p:txBody>
      </p:sp>
      <p:pic>
        <p:nvPicPr>
          <p:cNvPr id="25604" name="Picture 3" descr="Logo ISI - estese"/>
          <p:cNvPicPr>
            <a:picLocks noChangeAspect="1" noChangeArrowheads="1"/>
          </p:cNvPicPr>
          <p:nvPr>
            <p:ph type="title"/>
          </p:nvPr>
        </p:nvPicPr>
        <p:blipFill>
          <a:blip r:embed="rId4"/>
          <a:srcRect/>
          <a:stretch>
            <a:fillRect/>
          </a:stretch>
        </p:blipFill>
        <p:spPr>
          <a:xfrm>
            <a:off x="684213" y="333375"/>
            <a:ext cx="2901950" cy="1143000"/>
          </a:xfrm>
        </p:spPr>
      </p:pic>
      <p:pic>
        <p:nvPicPr>
          <p:cNvPr id="25605" name="Immagine 80" descr="CEDIT%20200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0650" y="404813"/>
            <a:ext cx="757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smtClean="0"/>
              <a:t>June 13-14, 2013 ISI Project Paris Final SeminarPARIS December 6-7 2011</a:t>
            </a: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135937" cy="719137"/>
          </a:xfrm>
        </p:spPr>
        <p:txBody>
          <a:bodyPr/>
          <a:lstStyle/>
          <a:p>
            <a:r>
              <a:rPr lang="it-IT" sz="3200" smtClean="0"/>
              <a:t>The 8 key competences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468313" y="1196975"/>
            <a:ext cx="8229600" cy="5400675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it-IT" sz="2200" smtClean="0">
                <a:solidFill>
                  <a:srgbClr val="008000"/>
                </a:solidFill>
              </a:rPr>
              <a:t>1) Communication in the mother tongue;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it-IT" sz="2200" smtClean="0">
              <a:solidFill>
                <a:srgbClr val="008000"/>
              </a:solidFill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it-IT" sz="2200" smtClean="0">
                <a:solidFill>
                  <a:srgbClr val="008000"/>
                </a:solidFill>
              </a:rPr>
              <a:t>2) Communication in foreign languages; .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it-IT" sz="2200" smtClean="0">
              <a:solidFill>
                <a:srgbClr val="008000"/>
              </a:solidFill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it-IT" sz="2200" smtClean="0">
                <a:solidFill>
                  <a:srgbClr val="008000"/>
                </a:solidFill>
              </a:rPr>
              <a:t>3) Mathematical competence and basic competences in science and technology;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it-IT" sz="2200" smtClean="0">
              <a:solidFill>
                <a:srgbClr val="008000"/>
              </a:solidFill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it-IT" sz="2200" smtClean="0">
                <a:solidFill>
                  <a:srgbClr val="008000"/>
                </a:solidFill>
              </a:rPr>
              <a:t>4) Digital competence;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it-IT" sz="2200" smtClean="0">
              <a:solidFill>
                <a:srgbClr val="008000"/>
              </a:solidFill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it-IT" sz="2200" smtClean="0">
                <a:solidFill>
                  <a:srgbClr val="008000"/>
                </a:solidFill>
              </a:rPr>
              <a:t>5) Learning to learn;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it-IT" sz="2200" smtClean="0">
              <a:solidFill>
                <a:srgbClr val="008000"/>
              </a:solidFill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it-IT" sz="2200" smtClean="0">
                <a:solidFill>
                  <a:srgbClr val="008000"/>
                </a:solidFill>
              </a:rPr>
              <a:t>6) Social and civic competences;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it-IT" sz="2200" smtClean="0">
              <a:solidFill>
                <a:srgbClr val="008000"/>
              </a:solidFill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it-IT" sz="2600" b="1" smtClean="0">
                <a:solidFill>
                  <a:schemeClr val="hlink"/>
                </a:solidFill>
              </a:rPr>
              <a:t>7) Sense of initiative and entrepreneurship;</a:t>
            </a:r>
            <a:r>
              <a:rPr lang="it-IT" sz="2200" b="1" smtClean="0">
                <a:solidFill>
                  <a:schemeClr val="accent2"/>
                </a:solidFill>
              </a:rPr>
              <a:t>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it-IT" sz="2200" b="1" smtClean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it-IT" sz="2200" smtClean="0">
                <a:solidFill>
                  <a:srgbClr val="008000"/>
                </a:solidFill>
              </a:rPr>
              <a:t>8) Cultural awareness and expression.</a:t>
            </a:r>
            <a:endParaRPr lang="en-GB" sz="2200" smtClean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endParaRPr lang="it-IT" sz="220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36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smtClean="0"/>
              <a:t>June 13-14, 2013 ISI Project Paris Final SeminarPARIS December 6-7 2011</a:t>
            </a:r>
          </a:p>
        </p:txBody>
      </p:sp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it-IT" smtClean="0"/>
              <a:t>RESULTS TO BE PRODUCED</a:t>
            </a: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4643438" y="1773238"/>
            <a:ext cx="3455987" cy="2136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/>
              <a:t>2 - Vocational training paths/ GUIDELINES for teachers coming from education and vocational guidance system about 7KC issues;</a:t>
            </a:r>
            <a:endParaRPr lang="it-IT" sz="2400"/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2268538" y="3860800"/>
            <a:ext cx="3095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3 - Evaluation and certification methods and criteria about the 7KC.</a:t>
            </a:r>
            <a:endParaRPr lang="it-IT" sz="2400"/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1476375" y="2205038"/>
            <a:ext cx="20875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/>
              <a:t>1 - New teaching methods about the 7KC</a:t>
            </a:r>
            <a:endParaRPr lang="it-IT" sz="2400"/>
          </a:p>
          <a:p>
            <a:endParaRPr lang="it-IT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smtClean="0"/>
              <a:t>June 13-14, 2013 ISI Project Paris Final SeminarPARIS December 6-7 2011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927D8-A9C5-4267-9786-46726D90A240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17411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mtClean="0"/>
              <a:t>October 2011 Start of Project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mtClean="0"/>
              <a:t>December 2011 </a:t>
            </a:r>
            <a:r>
              <a:rPr lang="it-IT" b="1" smtClean="0"/>
              <a:t>Kick off Meeting in PARIS</a:t>
            </a:r>
            <a:r>
              <a:rPr lang="it-IT" smtClean="0"/>
              <a:t>: 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it-IT" smtClean="0"/>
              <a:t>“</a:t>
            </a:r>
            <a:r>
              <a:rPr lang="it-IT" smtClean="0">
                <a:solidFill>
                  <a:srgbClr val="898989"/>
                </a:solidFill>
                <a:latin typeface="Corbel" pitchFamily="34" charset="0"/>
              </a:rPr>
              <a:t>Spirit of initiative and entrepreneurship: past experiences and innovative teaching methods” 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Agree about activities and project workplan, communication routes and roles, analyzing past experiences and looking for innovative teaching methods </a:t>
            </a:r>
          </a:p>
        </p:txBody>
      </p:sp>
      <p:pic>
        <p:nvPicPr>
          <p:cNvPr id="17412" name="Picture 3" descr="Logo ISI - estese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333375"/>
            <a:ext cx="2901950" cy="1143000"/>
          </a:xfrm>
        </p:spPr>
      </p:pic>
      <p:pic>
        <p:nvPicPr>
          <p:cNvPr id="17413" name="Immagine 80" descr="CEDIT%202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404813"/>
            <a:ext cx="757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smtClean="0"/>
              <a:t>June 13-14, 2013 ISI Project Paris Final SeminarPARIS December 6-7 2011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it-IT" smtClean="0"/>
              <a:t>March 2012 </a:t>
            </a:r>
            <a:r>
              <a:rPr lang="it-IT" b="1" smtClean="0"/>
              <a:t>Second seminar in FLORENCE</a:t>
            </a:r>
            <a:r>
              <a:rPr lang="it-IT" smtClean="0"/>
              <a:t>: 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Cedit: “Case Study method”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Ierf: “Testimonies learning method”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Provincia di Massa Carrara: “Role playing learning method”</a:t>
            </a:r>
          </a:p>
          <a:p>
            <a:pPr>
              <a:lnSpc>
                <a:spcPct val="90000"/>
              </a:lnSpc>
            </a:pPr>
            <a:r>
              <a:rPr lang="en-GB" b="1" smtClean="0"/>
              <a:t>Tesk: “Team Working learning method” used in the project “</a:t>
            </a:r>
            <a:r>
              <a:rPr lang="en-GB" i="1" smtClean="0"/>
              <a:t>Supporting woman entrepreneurship through training centres and relays</a:t>
            </a:r>
            <a:r>
              <a:rPr lang="en-GB" b="1" smtClean="0"/>
              <a:t>”</a:t>
            </a:r>
            <a:r>
              <a:rPr lang="it-IT" smtClean="0"/>
              <a:t> </a:t>
            </a:r>
          </a:p>
          <a:p>
            <a:pPr>
              <a:lnSpc>
                <a:spcPct val="90000"/>
              </a:lnSpc>
            </a:pPr>
            <a:endParaRPr lang="it-IT" smtClean="0"/>
          </a:p>
        </p:txBody>
      </p:sp>
      <p:pic>
        <p:nvPicPr>
          <p:cNvPr id="18435" name="Picture 3" descr="Logo ISI - este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33375"/>
            <a:ext cx="2901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Immagine 80" descr="CEDIT%202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404813"/>
            <a:ext cx="757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smtClean="0"/>
              <a:t>June 13-14, 2013 ISI Project Paris Final SeminarPARIS December 6-7 2011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B11EE-6B45-4C8B-9F5C-3A5370A63C22}" type="slidenum">
              <a:rPr lang="it-IT"/>
              <a:pPr>
                <a:defRPr/>
              </a:pPr>
              <a:t>6</a:t>
            </a:fld>
            <a:endParaRPr lang="it-IT"/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8218487" cy="449421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it-IT" smtClean="0"/>
          </a:p>
          <a:p>
            <a:pPr algn="ctr" eaLnBrk="1" hangingPunct="1">
              <a:buFont typeface="Arial" charset="0"/>
              <a:buNone/>
            </a:pPr>
            <a:r>
              <a:rPr lang="it-IT" smtClean="0"/>
              <a:t>July 2012 </a:t>
            </a:r>
            <a:r>
              <a:rPr lang="it-IT" b="1" smtClean="0"/>
              <a:t>Third seminar in BORDEAUX</a:t>
            </a:r>
            <a:r>
              <a:rPr lang="it-IT" smtClean="0"/>
              <a:t>: </a:t>
            </a:r>
          </a:p>
          <a:p>
            <a:pPr eaLnBrk="1" hangingPunct="1"/>
            <a:r>
              <a:rPr lang="it-IT" smtClean="0">
                <a:solidFill>
                  <a:srgbClr val="898989"/>
                </a:solidFill>
                <a:latin typeface="Corbel" pitchFamily="34" charset="0"/>
              </a:rPr>
              <a:t> </a:t>
            </a:r>
            <a:r>
              <a:rPr lang="it-IT" smtClean="0"/>
              <a:t>Validation of the first toolkit, </a:t>
            </a:r>
          </a:p>
          <a:p>
            <a:pPr eaLnBrk="1" hangingPunct="1"/>
            <a:r>
              <a:rPr lang="it-IT" smtClean="0"/>
              <a:t>Analysis and discussion about the teachers training toolkit: starting from what already exists, looking for the new possibilities</a:t>
            </a:r>
          </a:p>
          <a:p>
            <a:pPr eaLnBrk="1" hangingPunct="1"/>
            <a:endParaRPr lang="it-IT" smtClean="0"/>
          </a:p>
        </p:txBody>
      </p:sp>
      <p:pic>
        <p:nvPicPr>
          <p:cNvPr id="19460" name="Picture 4" descr="Logo ISI - estese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260350"/>
            <a:ext cx="2901950" cy="1143000"/>
          </a:xfrm>
        </p:spPr>
      </p:pic>
      <p:pic>
        <p:nvPicPr>
          <p:cNvPr id="19461" name="Immagine 80" descr="CEDIT%202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404813"/>
            <a:ext cx="757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smtClean="0"/>
              <a:t>June 13-14, 2013 ISI Project Paris Final SeminarPARIS December 6-7 2011</a:t>
            </a:r>
          </a:p>
        </p:txBody>
      </p:sp>
      <p:sp>
        <p:nvSpPr>
          <p:cNvPr id="6" name="Segnaposto numero diapositiva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5B699A5-787B-471A-A4A3-88B9E7398641}" type="slidenum"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it-IT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8208963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it-IT" smtClean="0"/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11-12 October 2012 </a:t>
            </a:r>
            <a:r>
              <a:rPr lang="it-IT" b="1" smtClean="0"/>
              <a:t>Fourth Seminar in ANKARA</a:t>
            </a:r>
            <a:r>
              <a:rPr lang="it-IT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Debate about the delay in the delivering of the projects products and review of the project timeline – 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Presentation of the PPBL methodology: debate about the possibility to include It in the first toolkit </a:t>
            </a:r>
          </a:p>
        </p:txBody>
      </p:sp>
      <p:pic>
        <p:nvPicPr>
          <p:cNvPr id="20484" name="Picture 4" descr="Logo ISI - estese"/>
          <p:cNvPicPr>
            <a:picLocks noChangeAspect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260350"/>
            <a:ext cx="2901950" cy="1143000"/>
          </a:xfrm>
        </p:spPr>
      </p:pic>
      <p:pic>
        <p:nvPicPr>
          <p:cNvPr id="20485" name="Immagine 80" descr="CEDIT%202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404813"/>
            <a:ext cx="757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smtClean="0"/>
              <a:t>June 13-14, 2013 ISI Project Paris Final SeminarPARIS December 6-7 2011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sz="2800" smtClean="0"/>
              <a:t>7-8 March 2013 </a:t>
            </a:r>
            <a:r>
              <a:rPr lang="it-IT" sz="2800" b="1" smtClean="0"/>
              <a:t>Fifth Seminar in CARRARA (IT)</a:t>
            </a:r>
            <a:r>
              <a:rPr lang="it-IT" sz="2800" smtClean="0"/>
              <a:t>:  </a:t>
            </a:r>
          </a:p>
          <a:p>
            <a:pPr eaLnBrk="1" hangingPunct="1">
              <a:buFont typeface="Arial" charset="0"/>
              <a:buNone/>
            </a:pPr>
            <a:endParaRPr lang="it-IT" sz="2800" smtClean="0"/>
          </a:p>
          <a:p>
            <a:pPr eaLnBrk="1" hangingPunct="1"/>
            <a:r>
              <a:rPr lang="en-US" sz="2800" smtClean="0"/>
              <a:t>Reports from all the Partners about the results of the experimentation phase about the first TK  </a:t>
            </a:r>
          </a:p>
          <a:p>
            <a:pPr eaLnBrk="1" hangingPunct="1"/>
            <a:r>
              <a:rPr lang="en-US" sz="2800" smtClean="0"/>
              <a:t>presentation of the 7KC evaluation and certification issues by the Counsellor PhD Basilia Almansa </a:t>
            </a:r>
          </a:p>
          <a:p>
            <a:pPr eaLnBrk="1" hangingPunct="1"/>
            <a:r>
              <a:rPr lang="en-US" sz="2800" smtClean="0"/>
              <a:t>Massa Carrara Province: presentation the public calls for proposals which include modules about 7KC</a:t>
            </a:r>
          </a:p>
        </p:txBody>
      </p:sp>
      <p:pic>
        <p:nvPicPr>
          <p:cNvPr id="21507" name="Picture 4" descr="Logo ISI - este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2901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Immagine 80" descr="CEDIT%202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260350"/>
            <a:ext cx="7572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t-IT" smtClean="0"/>
              <a:t>June 13-14, 2013 ISI Project Paris Final SeminarPARIS December 6-7 2011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13-14 June 2013: </a:t>
            </a:r>
            <a:r>
              <a:rPr lang="en-US" b="1" smtClean="0"/>
              <a:t>Final Seminar in PARIS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Tesk (Turchia) presents the result of the test phase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Ierf presents the evaluation methodology in France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Release and dissemination of the toolkits.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Presentation of the ISI Website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Preparing for the f</a:t>
            </a:r>
            <a:r>
              <a:rPr lang="it-IT" smtClean="0"/>
              <a:t>inal report and ending administrative stuff</a:t>
            </a:r>
          </a:p>
        </p:txBody>
      </p:sp>
      <p:pic>
        <p:nvPicPr>
          <p:cNvPr id="22531" name="Picture 4" descr="Logo ISI - estese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333375"/>
            <a:ext cx="2901950" cy="1143000"/>
          </a:xfrm>
        </p:spPr>
      </p:pic>
      <p:pic>
        <p:nvPicPr>
          <p:cNvPr id="22532" name="Immagine 80" descr="CEDIT%202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404813"/>
            <a:ext cx="7572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605</Words>
  <Application>Microsoft Office PowerPoint</Application>
  <PresentationFormat>Presentazione su schermo (4:3)</PresentationFormat>
  <Paragraphs>91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Tema di Office</vt:lpstr>
      <vt:lpstr>ISI – Improve Sense of Initiative Grundtvig Programme</vt:lpstr>
      <vt:lpstr>The 8 key competences</vt:lpstr>
      <vt:lpstr>RESULTS TO BE PRODUCED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tutor2</dc:creator>
  <cp:lastModifiedBy>silvia</cp:lastModifiedBy>
  <cp:revision>22</cp:revision>
  <dcterms:created xsi:type="dcterms:W3CDTF">2011-11-09T13:14:53Z</dcterms:created>
  <dcterms:modified xsi:type="dcterms:W3CDTF">2013-06-13T07:13:01Z</dcterms:modified>
</cp:coreProperties>
</file>